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9"/>
  </p:notesMasterIdLst>
  <p:sldIdLst>
    <p:sldId id="256" r:id="rId2"/>
    <p:sldId id="257" r:id="rId3"/>
    <p:sldId id="259" r:id="rId4"/>
    <p:sldId id="272" r:id="rId5"/>
    <p:sldId id="271" r:id="rId6"/>
    <p:sldId id="260" r:id="rId7"/>
    <p:sldId id="273" r:id="rId8"/>
    <p:sldId id="261" r:id="rId9"/>
    <p:sldId id="267" r:id="rId10"/>
    <p:sldId id="269" r:id="rId11"/>
    <p:sldId id="268" r:id="rId12"/>
    <p:sldId id="270" r:id="rId13"/>
    <p:sldId id="263" r:id="rId14"/>
    <p:sldId id="264" r:id="rId15"/>
    <p:sldId id="262" r:id="rId16"/>
    <p:sldId id="265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1A1C"/>
    <a:srgbClr val="3E69AB"/>
    <a:srgbClr val="1E1E1E"/>
    <a:srgbClr val="262626"/>
    <a:srgbClr val="C79370"/>
    <a:srgbClr val="5E7744"/>
    <a:srgbClr val="BC88C4"/>
    <a:srgbClr val="CBB851"/>
    <a:srgbClr val="3E94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03" autoAdjust="0"/>
    <p:restoredTop sz="86710" autoAdjust="0"/>
  </p:normalViewPr>
  <p:slideViewPr>
    <p:cSldViewPr snapToGrid="0">
      <p:cViewPr varScale="1">
        <p:scale>
          <a:sx n="86" d="100"/>
          <a:sy n="86" d="100"/>
        </p:scale>
        <p:origin x="7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3D9133-B676-4858-B8D3-F68F12FC848C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CA2330-489C-4E8B-AA57-292228A73B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0854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Important to explain the nature of the type signature and how it works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What’s a reason and how one encodes success / failure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443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9A88B-A9B2-0882-F4E6-851FDBB89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5C37E-0807-1E02-66B8-F2FFE0BAC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D7FFF-3C51-CA94-F066-7E220E271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CD7E0-FB4D-4F3D-924C-E75A218205F7}" type="datetime1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6DE51-7345-531C-3DDD-82D010B89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3CDE1-D9DE-25FE-582C-006460373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20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5001C-B911-F5B8-E32F-A95DEBA8B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97DF87-FBB9-D958-AF1C-A2DC674484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4C498-6F80-6037-1B5A-B4145B0EE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CD310E-6C6A-BAEB-879E-68991F045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26E4C-77B4-419C-A3D2-1321902F4807}" type="datetime1">
              <a:rPr lang="en-GB" smtClean="0"/>
              <a:t>03/03/2023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3A90C9-D68B-A49A-A810-941E31807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944B08-0A75-0BD1-917B-88A05E566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946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15CAB35-1324-D29A-54C0-D43058D78B88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5328C81-2976-FBB5-97C4-ECC678F44B94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7A569570-EA17-A643-188B-D9EB02BFF2D6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676F00-1CA5-B6C1-3C4F-564E028B4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78BE6-D2D6-C62C-FEC8-5D24C177D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4E8FF-D9F6-8AB4-7D39-EE992205C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10AE5-D764-481E-B5D1-B1DDEB61B496}" type="datetime1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5038B-0998-20DC-3A85-F11E95A05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D85A3-E1E7-2290-3025-3034937DE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6272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A7C419-43AD-5562-45DE-B92839D927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E11318-F8D6-63E0-015F-CD457E302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39884-1414-7B17-97CB-1537FAE29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6DD-D913-464D-AC7D-37D9998F82A8}" type="datetime1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D2977-ADAF-7F62-0CD2-E31213D12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1B1C8-5CD4-7697-49E1-4AD9395CB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2519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4C730051-46DB-0DB0-3D95-20CCADCB82DB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EFB72E2-96D4-0CB6-D2C9-0C8E315BF734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972A2261-96D2-7A56-AE4B-B88E6FD64948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30BF8B-C372-6738-D6B1-1542375B8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3103-04B1-535F-41AC-F3C31AB88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C535B-2209-4308-42D0-31A2FED49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B2A1A-E0A2-4820-BB42-8E7F85ED317B}" type="datetime1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EAF6D-5473-93E3-4456-D51B3E3E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CDF6C-A642-AD7F-0249-B9D6CB25A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947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0BF8B-C372-6738-D6B1-1542375B8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3103-04B1-535F-41AC-F3C31AB88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C535B-2209-4308-42D0-31A2FED49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B2A1A-E0A2-4820-BB42-8E7F85ED317B}" type="datetime1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EAF6D-5473-93E3-4456-D51B3E3E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CDF6C-A642-AD7F-0249-B9D6CB25A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378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B9E5D-A861-669A-2F50-C94B28F30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C04FCA-D176-40B2-EBF6-ACE729BAE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04F4-53B3-04D1-BEF2-4357FED54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50C38-CBC0-4290-9FC6-E1BAFAAF5B57}" type="datetime1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8F181-301E-F311-DE3E-3D2E29283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8A8A6-B47D-033D-4307-6BEF732A3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994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21B56E1-86C1-8960-8C4F-2C68F7B36FDD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FEE405F-0C83-DAE8-EE53-992FA0FFC985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CD99DE46-F2C5-5948-3C82-21422FCDBC7B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6A4115-99E7-237A-8B13-A72E91BCD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DBC60-5C00-482B-018B-3E97B7AEE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F632C7-2DAB-CA08-2023-2CE48B5F5F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09465-C033-EDAF-9C62-739EC8FA7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7C006-77EE-4B8C-9EA1-BC92ECCFECC6}" type="datetime1">
              <a:rPr lang="en-GB" smtClean="0"/>
              <a:t>03/03/2023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EE946-A1EB-98CC-1C43-81D3FD3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18E30-72DA-3C34-791C-CD35A632E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557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DE6109C-F95A-195F-34FD-DB4653B83092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D4C2930-8F53-F6BD-668E-ABB577398A86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5F2C108D-E102-D28D-53FA-2B4BCBF495A7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C9689AC-14CC-28B6-3FF6-1B1ED372B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4234E-9AD4-EB08-3487-22D2D25BB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A24F6-D429-5F51-9E2A-783FDBFE3E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94321A-41F7-F631-5E69-4EBB92997E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CD871C-426F-23E6-01C1-92294AB15A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37055-1708-1C13-6381-9EEA08BC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524-8F68-4BF4-9A25-AA6146F9EEF5}" type="datetime1">
              <a:rPr lang="en-GB" smtClean="0"/>
              <a:t>03/03/2023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4B45EF-D3B4-743F-F933-6DB632B2B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C6C57-BCF7-0D51-C409-06463C7C1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21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23EAE25-391E-93D3-90EF-758C20C5F2F0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ED1AAF-96E6-55C9-7F7E-0AAAA408884C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766C49EB-273E-AEF4-8657-CC40918B7BB6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6ECD50-BEF2-E920-5C47-94C225FB1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57A16D-2FA9-362A-CBF5-13134BCE0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BCEB-91F8-4144-82D7-387308896E48}" type="datetime1">
              <a:rPr lang="en-GB" smtClean="0"/>
              <a:t>03/03/2023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454DE-8954-126B-AB15-1A0B9D7C4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670E82-ECB9-982F-B277-FBB82BFE1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35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9918DE-AB01-6FDB-C2DC-A3433734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D2DBB-ACA8-42AB-8EC1-0047C1B6F16A}" type="datetime1">
              <a:rPr lang="en-GB" smtClean="0"/>
              <a:t>03/03/2023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2CB26C-C360-5534-9DE2-996535B3C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1ADB2-BC0D-820C-6188-690C88E4F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4351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CD63F-61A1-6757-4FA5-D49559BDA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4B2C3-C424-0D30-45A2-C96137A0F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D454B-3C9B-6F75-51AD-33A3BD24C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0260E-AB9B-D7A0-20A7-12B242E1C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98270-1275-4AD7-AFFC-0703D6DA4C50}" type="datetime1">
              <a:rPr lang="en-GB" smtClean="0"/>
              <a:t>03/03/2023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276D8-BDA2-6E31-0131-009173E43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E13027-A044-1AE1-ACEA-125B07DF1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44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6CF381-0837-01F4-A969-6F1A35722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BBBDB-13B5-B60C-432C-38CF091B0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F56AA-C2E8-0787-C70D-9170A681B3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566DF-BC5B-424C-B2FD-9D1A188BE9A1}" type="datetime1">
              <a:rPr lang="en-GB" smtClean="0"/>
              <a:t>03/03/2023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28B-D0E5-8035-0F60-EE409E2963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8A83C-82FA-47E9-A3D6-945DE6C82F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A22EFDB-8793-5D7C-A7DF-3B4C0318758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291" y="30423"/>
            <a:ext cx="1902709" cy="66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78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F7C5A27-A0D2-0DA1-3ED7-63E1168FCC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9" r="3" b="9093"/>
          <a:stretch/>
        </p:blipFill>
        <p:spPr>
          <a:xfrm>
            <a:off x="20" y="584909"/>
            <a:ext cx="5718616" cy="5509675"/>
          </a:xfrm>
          <a:custGeom>
            <a:avLst/>
            <a:gdLst/>
            <a:ahLst/>
            <a:cxnLst/>
            <a:rect l="l" t="t" r="r" b="b"/>
            <a:pathLst>
              <a:path w="5718636" h="5509675">
                <a:moveTo>
                  <a:pt x="0" y="0"/>
                </a:moveTo>
                <a:lnTo>
                  <a:pt x="2672821" y="0"/>
                </a:lnTo>
                <a:lnTo>
                  <a:pt x="2673116" y="639"/>
                </a:lnTo>
                <a:lnTo>
                  <a:pt x="3175662" y="639"/>
                </a:lnTo>
                <a:lnTo>
                  <a:pt x="5718636" y="5509675"/>
                </a:lnTo>
                <a:lnTo>
                  <a:pt x="502842" y="5509675"/>
                </a:lnTo>
                <a:lnTo>
                  <a:pt x="502842" y="5509036"/>
                </a:lnTo>
                <a:lnTo>
                  <a:pt x="0" y="5509036"/>
                </a:lnTo>
                <a:close/>
              </a:path>
            </a:pathLst>
          </a:cu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C446FF-5A8B-90B3-A80C-6A644987F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6272" y="3651047"/>
            <a:ext cx="5370576" cy="911117"/>
          </a:xfrm>
        </p:spPr>
        <p:txBody>
          <a:bodyPr>
            <a:normAutofit/>
          </a:bodyPr>
          <a:lstStyle/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The 21st Overture Workshop </a:t>
            </a:r>
          </a:p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10</a:t>
            </a:r>
            <a:r>
              <a:rPr lang="en-GB" sz="1800" baseline="30000" dirty="0">
                <a:solidFill>
                  <a:schemeClr val="bg1">
                    <a:lumMod val="65000"/>
                  </a:schemeClr>
                </a:solidFill>
              </a:rPr>
              <a:t>th</a:t>
            </a:r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 March 2023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EDE887-7E3D-2AEB-12A6-8AFF8CE475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73747" y="1408814"/>
            <a:ext cx="5844060" cy="2235277"/>
          </a:xfrm>
        </p:spPr>
        <p:txBody>
          <a:bodyPr>
            <a:normAutofit/>
          </a:bodyPr>
          <a:lstStyle/>
          <a:p>
            <a:pPr algn="l"/>
            <a: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Specification-based CSV Support </a:t>
            </a:r>
            <a:b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r>
              <a:rPr lang="en-US" sz="5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</a:t>
            </a:r>
            <a: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5000" b="0" i="0" dirty="0">
                <a:solidFill>
                  <a:srgbClr val="3E947F"/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VDM</a:t>
            </a:r>
            <a:endParaRPr lang="en-GB" sz="5000" dirty="0">
              <a:solidFill>
                <a:srgbClr val="3E947F"/>
              </a:solidFill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D72BC3-B781-8836-BD15-AC132395B6A0}"/>
              </a:ext>
            </a:extLst>
          </p:cNvPr>
          <p:cNvSpPr/>
          <p:nvPr/>
        </p:nvSpPr>
        <p:spPr>
          <a:xfrm>
            <a:off x="9803567" y="0"/>
            <a:ext cx="2388413" cy="585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3CB39AF2-833B-977C-7ABC-DA42AD380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0135" y="760011"/>
            <a:ext cx="1736193" cy="610380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40160F43-CCAF-CA1D-27A1-07F34EB35398}"/>
              </a:ext>
            </a:extLst>
          </p:cNvPr>
          <p:cNvSpPr txBox="1">
            <a:spLocks/>
          </p:cNvSpPr>
          <p:nvPr/>
        </p:nvSpPr>
        <p:spPr>
          <a:xfrm>
            <a:off x="6473366" y="4548900"/>
            <a:ext cx="5370576" cy="911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Leo Freitas</a:t>
            </a:r>
            <a:r>
              <a:rPr lang="en-GB" sz="1800" baseline="30000" dirty="0">
                <a:solidFill>
                  <a:schemeClr val="bg1">
                    <a:lumMod val="65000"/>
                  </a:schemeClr>
                </a:solidFill>
              </a:rPr>
              <a:t>1</a:t>
            </a:r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pPr algn="l"/>
            <a:r>
              <a:rPr lang="en-GB" sz="1800" b="1" dirty="0">
                <a:solidFill>
                  <a:schemeClr val="bg1">
                    <a:lumMod val="85000"/>
                  </a:schemeClr>
                </a:solidFill>
              </a:rPr>
              <a:t>Aaron John Buhagiar</a:t>
            </a:r>
            <a:r>
              <a:rPr lang="en-GB" sz="1800" baseline="30000" dirty="0">
                <a:solidFill>
                  <a:schemeClr val="bg1">
                    <a:lumMod val="85000"/>
                  </a:schemeClr>
                </a:solidFill>
              </a:rPr>
              <a:t>2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F9D9EBF-50D5-CCC5-8FD3-AB434D0482A9}"/>
              </a:ext>
            </a:extLst>
          </p:cNvPr>
          <p:cNvSpPr txBox="1">
            <a:spLocks/>
          </p:cNvSpPr>
          <p:nvPr/>
        </p:nvSpPr>
        <p:spPr>
          <a:xfrm>
            <a:off x="6794500" y="5506136"/>
            <a:ext cx="5370576" cy="911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1. School of Computing, Newcastle University</a:t>
            </a:r>
          </a:p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2. Translational and Clinical Research Institute, Newcastle University</a:t>
            </a:r>
            <a:endParaRPr lang="en-GB" sz="1200" baseline="30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1F01A30-B62D-8CBD-33DD-0916C7C04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082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arallelogram 15">
            <a:extLst>
              <a:ext uri="{FF2B5EF4-FFF2-40B4-BE49-F238E27FC236}">
                <a16:creationId xmlns:a16="http://schemas.microsoft.com/office/drawing/2014/main" id="{61A99782-AEA7-0006-8D3E-3BD80F91E802}"/>
              </a:ext>
            </a:extLst>
          </p:cNvPr>
          <p:cNvSpPr/>
          <p:nvPr/>
        </p:nvSpPr>
        <p:spPr>
          <a:xfrm flipH="1">
            <a:off x="5044338" y="2506068"/>
            <a:ext cx="10119684" cy="218196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Column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964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Work across a single column in the CSV</a:t>
            </a:r>
          </a:p>
          <a:p>
            <a:r>
              <a:rPr lang="en-GB" dirty="0"/>
              <a:t>Embedded with the header</a:t>
            </a:r>
          </a:p>
          <a:p>
            <a:r>
              <a:rPr lang="en-GB" dirty="0"/>
              <a:t>Example </a:t>
            </a:r>
          </a:p>
          <a:p>
            <a:pPr lvl="1"/>
            <a:r>
              <a:rPr lang="en-GB" dirty="0"/>
              <a:t>Uniqueness </a:t>
            </a:r>
          </a:p>
          <a:p>
            <a:pPr lvl="1"/>
            <a:r>
              <a:rPr lang="en-GB" dirty="0"/>
              <a:t>Dependence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10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08F3A0F-FC3D-0ABE-9F83-9EE4521CF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0410" y="2644015"/>
            <a:ext cx="5922874" cy="190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6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arallelogram 15">
            <a:extLst>
              <a:ext uri="{FF2B5EF4-FFF2-40B4-BE49-F238E27FC236}">
                <a16:creationId xmlns:a16="http://schemas.microsoft.com/office/drawing/2014/main" id="{122F16CD-61CB-2F55-39B3-9711CE05D557}"/>
              </a:ext>
            </a:extLst>
          </p:cNvPr>
          <p:cNvSpPr/>
          <p:nvPr/>
        </p:nvSpPr>
        <p:spPr>
          <a:xfrm flipH="1">
            <a:off x="745790" y="4129939"/>
            <a:ext cx="10119684" cy="218196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Row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1264"/>
            <a:ext cx="4392168" cy="2259864"/>
          </a:xfrm>
        </p:spPr>
        <p:txBody>
          <a:bodyPr/>
          <a:lstStyle/>
          <a:p>
            <a:r>
              <a:rPr lang="en-GB" dirty="0"/>
              <a:t>Row-wide invariant </a:t>
            </a:r>
          </a:p>
          <a:p>
            <a:r>
              <a:rPr lang="en-GB" dirty="0"/>
              <a:t>Allows for more complex data validation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11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D0AC12-1D05-EA79-8D30-8606F1994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305" y="4195874"/>
            <a:ext cx="6880391" cy="2011369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D176AC4-B299-A4B5-0EDD-8843D14B958C}"/>
              </a:ext>
            </a:extLst>
          </p:cNvPr>
          <p:cNvSpPr txBox="1">
            <a:spLocks/>
          </p:cNvSpPr>
          <p:nvPr/>
        </p:nvSpPr>
        <p:spPr>
          <a:xfrm>
            <a:off x="6763979" y="2231264"/>
            <a:ext cx="4392168" cy="2259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Consistency</a:t>
            </a:r>
          </a:p>
          <a:p>
            <a:pPr lvl="1"/>
            <a:r>
              <a:rPr lang="en-GB" dirty="0"/>
              <a:t>Dependence </a:t>
            </a:r>
          </a:p>
          <a:p>
            <a:pPr lvl="1"/>
            <a:r>
              <a:rPr lang="en-GB" dirty="0"/>
              <a:t>Redundance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0401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57E51227-B1E6-00FE-CC61-1617904166BB}"/>
              </a:ext>
            </a:extLst>
          </p:cNvPr>
          <p:cNvSpPr/>
          <p:nvPr/>
        </p:nvSpPr>
        <p:spPr>
          <a:xfrm flipH="1">
            <a:off x="4120365" y="3177896"/>
            <a:ext cx="10119684" cy="3680104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File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89648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Invariant over all the CSV data</a:t>
            </a:r>
          </a:p>
          <a:p>
            <a:r>
              <a:rPr lang="en-GB" dirty="0"/>
              <a:t>Example </a:t>
            </a:r>
          </a:p>
          <a:p>
            <a:pPr lvl="1"/>
            <a:r>
              <a:rPr lang="en-GB" dirty="0"/>
              <a:t>Dependence</a:t>
            </a:r>
          </a:p>
          <a:p>
            <a:pPr lvl="1"/>
            <a:r>
              <a:rPr lang="en-GB" dirty="0"/>
              <a:t>Redundancy </a:t>
            </a:r>
          </a:p>
          <a:p>
            <a:pPr lvl="1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68FA72-E4C6-CF1A-9066-4EA0F83B2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9265" y="3291206"/>
            <a:ext cx="6948035" cy="32262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12</a:t>
            </a:fld>
            <a:endParaRPr lang="en-GB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E2A2603-8F81-53F9-5259-A1FA814E162B}"/>
              </a:ext>
            </a:extLst>
          </p:cNvPr>
          <p:cNvSpPr/>
          <p:nvPr/>
        </p:nvSpPr>
        <p:spPr>
          <a:xfrm>
            <a:off x="3998345" y="4341812"/>
            <a:ext cx="2114986" cy="2516188"/>
          </a:xfrm>
          <a:prstGeom prst="triangle">
            <a:avLst>
              <a:gd name="adj" fmla="val 354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247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5E774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F</a:t>
            </a:r>
            <a:r>
              <a:rPr lang="en-GB" dirty="0"/>
              <a:t>ast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2A960-5522-8B6E-0383-C2B10EE4C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13</a:t>
            </a:fld>
            <a:endParaRPr lang="en-GB"/>
          </a:p>
        </p:txBody>
      </p:sp>
      <p:pic>
        <p:nvPicPr>
          <p:cNvPr id="18" name="Content Placeholder 17" descr="Chart&#10;&#10;Description automatically generated">
            <a:extLst>
              <a:ext uri="{FF2B5EF4-FFF2-40B4-BE49-F238E27FC236}">
                <a16:creationId xmlns:a16="http://schemas.microsoft.com/office/drawing/2014/main" id="{4412EF26-6A47-3521-EEB7-2BAC936D26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069" y="1825625"/>
            <a:ext cx="7275862" cy="4351338"/>
          </a:xfrm>
        </p:spPr>
      </p:pic>
    </p:spTree>
    <p:extLst>
      <p:ext uri="{BB962C8B-B14F-4D97-AF65-F5344CB8AC3E}">
        <p14:creationId xmlns:p14="http://schemas.microsoft.com/office/powerpoint/2010/main" val="2334321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C79370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E</a:t>
            </a:r>
            <a:r>
              <a:rPr lang="en-GB" dirty="0"/>
              <a:t>ffective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Multiple CSV format variants </a:t>
            </a:r>
          </a:p>
          <a:p>
            <a:pPr lvl="1"/>
            <a:r>
              <a:rPr lang="en-GB" dirty="0"/>
              <a:t>Better tolerance to file format variability</a:t>
            </a:r>
          </a:p>
          <a:p>
            <a:pPr lvl="1"/>
            <a:r>
              <a:rPr lang="en-GB" dirty="0"/>
              <a:t>Delegate CSV format to parsers (e.g. formalisation of CSV format itself) </a:t>
            </a:r>
          </a:p>
          <a:p>
            <a:r>
              <a:rPr lang="en-GB" dirty="0"/>
              <a:t>Ease of use </a:t>
            </a:r>
          </a:p>
          <a:p>
            <a:r>
              <a:rPr lang="en-GB" dirty="0"/>
              <a:t>Improved error handling and reporting </a:t>
            </a:r>
          </a:p>
          <a:p>
            <a:r>
              <a:rPr lang="en-GB" dirty="0"/>
              <a:t>Better validation </a:t>
            </a:r>
          </a:p>
          <a:p>
            <a:r>
              <a:rPr lang="en-GB" dirty="0"/>
              <a:t>Faster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11E1B-D778-E870-0E41-BD21D1F14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838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Library Architecture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612B8-DA81-4311-F16B-7D861DFC1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15</a:t>
            </a:fld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541811D-A0C7-EE59-F261-60E40C09E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5364"/>
            <a:ext cx="12192000" cy="410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999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8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845820"/>
            <a:ext cx="6087194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41614"/>
            <a:ext cx="3409508" cy="3173819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7195" y="1137208"/>
            <a:ext cx="5657850" cy="4582632"/>
          </a:xfrm>
        </p:spPr>
        <p:txBody>
          <a:bodyPr anchor="ctr">
            <a:normAutofit/>
          </a:bodyPr>
          <a:lstStyle/>
          <a:p>
            <a:endParaRPr lang="en-GB" dirty="0"/>
          </a:p>
          <a:p>
            <a:r>
              <a:rPr lang="en-GB" dirty="0"/>
              <a:t>Implementation of debugging environment</a:t>
            </a:r>
          </a:p>
          <a:p>
            <a:r>
              <a:rPr lang="en-GB" dirty="0"/>
              <a:t>Improved variety of CSV formats </a:t>
            </a:r>
          </a:p>
          <a:p>
            <a:pPr lvl="1"/>
            <a:r>
              <a:rPr lang="en-GB" sz="2800" dirty="0"/>
              <a:t>Nested CSVs</a:t>
            </a:r>
          </a:p>
          <a:p>
            <a:pPr lvl="1"/>
            <a:r>
              <a:rPr lang="en-GB" sz="2800" dirty="0"/>
              <a:t>More CSV data types </a:t>
            </a:r>
          </a:p>
          <a:p>
            <a:pPr lvl="1"/>
            <a:r>
              <a:rPr lang="en-GB" sz="2800" dirty="0"/>
              <a:t>Multiple CSV headers per file </a:t>
            </a:r>
          </a:p>
          <a:p>
            <a:pPr lvl="1"/>
            <a:endParaRPr lang="en-GB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A5AA4-7FE3-441A-35BC-64F472AE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 smtClean="0"/>
              <a:pPr>
                <a:spcAft>
                  <a:spcPts val="600"/>
                </a:spcAft>
              </a:pPr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953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D78D733-8756-6900-19D7-6DC21CC5239C}"/>
              </a:ext>
            </a:extLst>
          </p:cNvPr>
          <p:cNvSpPr/>
          <p:nvPr/>
        </p:nvSpPr>
        <p:spPr>
          <a:xfrm>
            <a:off x="10094976" y="0"/>
            <a:ext cx="2097024" cy="625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AFA832FF-DEE8-4155-2EB0-AD4C5A74F23D}"/>
              </a:ext>
            </a:extLst>
          </p:cNvPr>
          <p:cNvSpPr/>
          <p:nvPr/>
        </p:nvSpPr>
        <p:spPr>
          <a:xfrm flipV="1">
            <a:off x="1823923" y="560513"/>
            <a:ext cx="8544154" cy="5672036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E9300E-0F8D-E2EF-4241-784361F99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46567"/>
            <a:ext cx="9144000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tabLst>
                <a:tab pos="2603500" algn="l"/>
              </a:tabLst>
            </a:pPr>
            <a:r>
              <a:rPr lang="en-US" sz="5400" dirty="0">
                <a:solidFill>
                  <a:schemeClr val="bg1">
                    <a:lumMod val="95000"/>
                  </a:schemeClr>
                </a:solidFill>
              </a:rPr>
              <a:t>Thanks for Listening</a:t>
            </a: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2CD6F0CB-3321-F2E7-2935-1804C4F6203B}"/>
              </a:ext>
            </a:extLst>
          </p:cNvPr>
          <p:cNvSpPr/>
          <p:nvPr/>
        </p:nvSpPr>
        <p:spPr>
          <a:xfrm flipV="1">
            <a:off x="-6070397" y="560506"/>
            <a:ext cx="8544154" cy="5672037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AA5D82ED-2B9B-6704-E123-BB20DEC1235B}"/>
              </a:ext>
            </a:extLst>
          </p:cNvPr>
          <p:cNvSpPr/>
          <p:nvPr/>
        </p:nvSpPr>
        <p:spPr>
          <a:xfrm flipV="1">
            <a:off x="9718243" y="560511"/>
            <a:ext cx="8544154" cy="5672034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EB9D369-5510-771A-D3DF-8BF69C086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4976" y="660861"/>
            <a:ext cx="2097024" cy="73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467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79F7551-E956-43CB-8F36-268A5DA44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99C248B-47D3-41DF-A1DC-8B38652A8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3787" y="721519"/>
            <a:ext cx="7778213" cy="5498306"/>
          </a:xfrm>
          <a:custGeom>
            <a:avLst/>
            <a:gdLst>
              <a:gd name="connsiteX0" fmla="*/ 3727582 w 7778213"/>
              <a:gd name="connsiteY0" fmla="*/ 0 h 5905781"/>
              <a:gd name="connsiteX1" fmla="*/ 7778213 w 7778213"/>
              <a:gd name="connsiteY1" fmla="*/ 0 h 5905781"/>
              <a:gd name="connsiteX2" fmla="*/ 7778213 w 7778213"/>
              <a:gd name="connsiteY2" fmla="*/ 5905761 h 5905781"/>
              <a:gd name="connsiteX3" fmla="*/ 7485321 w 7778213"/>
              <a:gd name="connsiteY3" fmla="*/ 5905761 h 5905781"/>
              <a:gd name="connsiteX4" fmla="*/ 7485321 w 7778213"/>
              <a:gd name="connsiteY4" fmla="*/ 5905762 h 5905781"/>
              <a:gd name="connsiteX5" fmla="*/ 4228895 w 7778213"/>
              <a:gd name="connsiteY5" fmla="*/ 5905762 h 5905781"/>
              <a:gd name="connsiteX6" fmla="*/ 4228895 w 7778213"/>
              <a:gd name="connsiteY6" fmla="*/ 5905780 h 5905781"/>
              <a:gd name="connsiteX7" fmla="*/ 3936003 w 7778213"/>
              <a:gd name="connsiteY7" fmla="*/ 5905780 h 5905781"/>
              <a:gd name="connsiteX8" fmla="*/ 3936003 w 7778213"/>
              <a:gd name="connsiteY8" fmla="*/ 5905781 h 5905781"/>
              <a:gd name="connsiteX9" fmla="*/ 0 w 7778213"/>
              <a:gd name="connsiteY9" fmla="*/ 5905781 h 5905781"/>
              <a:gd name="connsiteX10" fmla="*/ 2796838 w 7778213"/>
              <a:gd name="connsiteY10" fmla="*/ 20 h 5905781"/>
              <a:gd name="connsiteX11" fmla="*/ 3089730 w 7778213"/>
              <a:gd name="connsiteY11" fmla="*/ 20 h 5905781"/>
              <a:gd name="connsiteX12" fmla="*/ 3089730 w 7778213"/>
              <a:gd name="connsiteY12" fmla="*/ 19 h 5905781"/>
              <a:gd name="connsiteX13" fmla="*/ 3434690 w 7778213"/>
              <a:gd name="connsiteY13" fmla="*/ 19 h 5905781"/>
              <a:gd name="connsiteX14" fmla="*/ 3434690 w 7778213"/>
              <a:gd name="connsiteY14" fmla="*/ 1 h 5905781"/>
              <a:gd name="connsiteX15" fmla="*/ 3727582 w 7778213"/>
              <a:gd name="connsiteY15" fmla="*/ 1 h 5905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778213" h="5905781">
                <a:moveTo>
                  <a:pt x="3727582" y="0"/>
                </a:moveTo>
                <a:lnTo>
                  <a:pt x="7778213" y="0"/>
                </a:lnTo>
                <a:lnTo>
                  <a:pt x="7778213" y="5905761"/>
                </a:lnTo>
                <a:lnTo>
                  <a:pt x="7485321" y="5905761"/>
                </a:lnTo>
                <a:lnTo>
                  <a:pt x="7485321" y="5905762"/>
                </a:lnTo>
                <a:lnTo>
                  <a:pt x="4228895" y="5905762"/>
                </a:lnTo>
                <a:lnTo>
                  <a:pt x="4228895" y="5905780"/>
                </a:lnTo>
                <a:lnTo>
                  <a:pt x="3936003" y="5905780"/>
                </a:lnTo>
                <a:lnTo>
                  <a:pt x="3936003" y="5905781"/>
                </a:lnTo>
                <a:lnTo>
                  <a:pt x="0" y="5905781"/>
                </a:lnTo>
                <a:lnTo>
                  <a:pt x="2796838" y="20"/>
                </a:lnTo>
                <a:lnTo>
                  <a:pt x="3089730" y="20"/>
                </a:lnTo>
                <a:lnTo>
                  <a:pt x="3089730" y="19"/>
                </a:lnTo>
                <a:lnTo>
                  <a:pt x="3434690" y="19"/>
                </a:lnTo>
                <a:lnTo>
                  <a:pt x="3434690" y="1"/>
                </a:lnTo>
                <a:lnTo>
                  <a:pt x="3727582" y="1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F0924E5-8F0D-47CB-B59E-155AFCF8C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5806"/>
            <a:ext cx="6769978" cy="5400675"/>
          </a:xfrm>
          <a:custGeom>
            <a:avLst/>
            <a:gdLst>
              <a:gd name="connsiteX0" fmla="*/ 0 w 6769978"/>
              <a:gd name="connsiteY0" fmla="*/ 0 h 5905761"/>
              <a:gd name="connsiteX1" fmla="*/ 6769978 w 6769978"/>
              <a:gd name="connsiteY1" fmla="*/ 0 h 5905761"/>
              <a:gd name="connsiteX2" fmla="*/ 3973138 w 6769978"/>
              <a:gd name="connsiteY2" fmla="*/ 5905761 h 5905761"/>
              <a:gd name="connsiteX3" fmla="*/ 0 w 6769978"/>
              <a:gd name="connsiteY3" fmla="*/ 5905761 h 5905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9978" h="5905761">
                <a:moveTo>
                  <a:pt x="0" y="0"/>
                </a:moveTo>
                <a:lnTo>
                  <a:pt x="6769978" y="0"/>
                </a:lnTo>
                <a:lnTo>
                  <a:pt x="3973138" y="5905761"/>
                </a:lnTo>
                <a:lnTo>
                  <a:pt x="0" y="5905761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FE0AD-55E6-0CDC-838A-BFEAA743B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0"/>
            <a:ext cx="4277264" cy="1097280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6941C-E5B7-7698-AD32-9FF142344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271" y="1911668"/>
            <a:ext cx="4053445" cy="3853339"/>
          </a:xfrm>
        </p:spPr>
        <p:txBody>
          <a:bodyPr anchor="t">
            <a:normAutofit fontScale="92500" lnSpcReduction="10000"/>
          </a:bodyPr>
          <a:lstStyle/>
          <a:p>
            <a:endParaRPr lang="en-GB" sz="1800" dirty="0"/>
          </a:p>
          <a:p>
            <a:r>
              <a:rPr lang="en-GB" sz="1800" dirty="0"/>
              <a:t>Simple format for data exchange</a:t>
            </a:r>
          </a:p>
          <a:p>
            <a:r>
              <a:rPr lang="en-GB" sz="1800" dirty="0"/>
              <a:t>Ubiquitous use in a myriad of domains</a:t>
            </a:r>
          </a:p>
          <a:p>
            <a:pPr lvl="1"/>
            <a:r>
              <a:rPr lang="en-GB" sz="1800" dirty="0"/>
              <a:t>Data science applications </a:t>
            </a:r>
          </a:p>
          <a:p>
            <a:pPr lvl="1"/>
            <a:r>
              <a:rPr lang="en-GB" sz="1800" dirty="0"/>
              <a:t>Medical </a:t>
            </a:r>
          </a:p>
          <a:p>
            <a:pPr lvl="1"/>
            <a:r>
              <a:rPr lang="en-GB" sz="1800" dirty="0"/>
              <a:t>Payments</a:t>
            </a:r>
          </a:p>
          <a:p>
            <a:r>
              <a:rPr lang="en-GB" sz="1800" dirty="0"/>
              <a:t>Many variations and versions are used</a:t>
            </a:r>
          </a:p>
          <a:p>
            <a:r>
              <a:rPr lang="en-GB" sz="1800" dirty="0"/>
              <a:t>Current version distributed with VDM is limited</a:t>
            </a:r>
          </a:p>
          <a:p>
            <a:r>
              <a:rPr lang="en-GB" sz="1800" dirty="0"/>
              <a:t>A new CSV library with improved</a:t>
            </a:r>
          </a:p>
          <a:p>
            <a:pPr lvl="1"/>
            <a:r>
              <a:rPr lang="en-GB" sz="1800" dirty="0"/>
              <a:t>Validation</a:t>
            </a:r>
          </a:p>
          <a:p>
            <a:pPr lvl="1"/>
            <a:r>
              <a:rPr lang="en-GB" sz="1800" dirty="0"/>
              <a:t>Ease-of-use</a:t>
            </a:r>
          </a:p>
          <a:p>
            <a:pPr lvl="1"/>
            <a:r>
              <a:rPr lang="en-GB" sz="1800" dirty="0"/>
              <a:t>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D1413-9134-BC35-6EDF-6D7611358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92584" y="6356350"/>
            <a:ext cx="96121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>
                <a:solidFill>
                  <a:schemeClr val="bg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GB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1026" name="Picture 2" descr="Csv - Free files and folders icons">
            <a:extLst>
              <a:ext uri="{FF2B5EF4-FFF2-40B4-BE49-F238E27FC236}">
                <a16:creationId xmlns:a16="http://schemas.microsoft.com/office/drawing/2014/main" id="{A7ECA461-A1CA-E691-3772-1CEE44A56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8779" y="1471490"/>
            <a:ext cx="3915020" cy="3915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51C3BDDB-F3F3-8434-B195-D29FFE019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291" y="30423"/>
            <a:ext cx="1902709" cy="66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608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9FF253A-398E-6C41-F961-9326345A0645}"/>
              </a:ext>
            </a:extLst>
          </p:cNvPr>
          <p:cNvGrpSpPr/>
          <p:nvPr/>
        </p:nvGrpSpPr>
        <p:grpSpPr>
          <a:xfrm>
            <a:off x="0" y="365123"/>
            <a:ext cx="7416125" cy="1325564"/>
            <a:chOff x="0" y="-1"/>
            <a:chExt cx="7416125" cy="1690689"/>
          </a:xfrm>
          <a:solidFill>
            <a:srgbClr val="1E1E1E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1BB685-7B02-7216-9AD4-154771BE8673}"/>
                </a:ext>
              </a:extLst>
            </p:cNvPr>
            <p:cNvSpPr/>
            <p:nvPr userDrawn="1"/>
          </p:nvSpPr>
          <p:spPr>
            <a:xfrm>
              <a:off x="0" y="0"/>
              <a:ext cx="7206199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F60BCB1-6552-EECE-CD6C-F1561C064462}"/>
                </a:ext>
              </a:extLst>
            </p:cNvPr>
            <p:cNvSpPr/>
            <p:nvPr userDrawn="1"/>
          </p:nvSpPr>
          <p:spPr>
            <a:xfrm flipH="1" flipV="1">
              <a:off x="5950663" y="-1"/>
              <a:ext cx="1465462" cy="1690688"/>
            </a:xfrm>
            <a:prstGeom prst="triangle">
              <a:avLst>
                <a:gd name="adj" fmla="val 1446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19E49A25-1433-DB8E-1F5D-A84FE4B2A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153" y="0"/>
            <a:ext cx="6422810" cy="6858000"/>
          </a:xfrm>
          <a:prstGeom prst="parallelogram">
            <a:avLst>
              <a:gd name="adj" fmla="val 16515"/>
            </a:avLst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Standard VDM CSV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8FFE4-E781-3C5D-E833-8B2820D44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Slow and error-prone</a:t>
            </a:r>
          </a:p>
          <a:p>
            <a:r>
              <a:rPr lang="en-GB" dirty="0"/>
              <a:t>Line-by-line parsing in VDM</a:t>
            </a:r>
          </a:p>
          <a:p>
            <a:r>
              <a:rPr lang="en-GB" dirty="0"/>
              <a:t>Strict and limited format</a:t>
            </a:r>
          </a:p>
          <a:p>
            <a:r>
              <a:rPr lang="en-GB" dirty="0"/>
              <a:t>Only IO native calls available </a:t>
            </a:r>
          </a:p>
          <a:p>
            <a:r>
              <a:rPr lang="en-GB" dirty="0"/>
              <a:t>Imported data is of a wildcard type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D237E-37FD-74EC-B00A-88D5788E0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z="1400" b="1" smtClean="0">
                <a:solidFill>
                  <a:schemeClr val="bg1"/>
                </a:solidFill>
              </a:rPr>
              <a:t>3</a:t>
            </a:fld>
            <a:endParaRPr lang="en-GB" sz="1400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8FF40D0-4B0C-67B5-324A-3DD66D6BBC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778" y="41396"/>
            <a:ext cx="1963017" cy="69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38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8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845820"/>
            <a:ext cx="6087194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10">
            <a:extLst>
              <a:ext uri="{FF2B5EF4-FFF2-40B4-BE49-F238E27FC236}">
                <a16:creationId xmlns:a16="http://schemas.microsoft.com/office/drawing/2014/main" id="{847C7588-8C18-44D9-8469-ABB9865FE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3726915" y="844868"/>
            <a:ext cx="8465085" cy="5167312"/>
          </a:xfrm>
          <a:custGeom>
            <a:avLst/>
            <a:gdLst>
              <a:gd name="connsiteX0" fmla="*/ 0 w 8465085"/>
              <a:gd name="connsiteY0" fmla="*/ 952 h 5167312"/>
              <a:gd name="connsiteX1" fmla="*/ 1898594 w 8465085"/>
              <a:gd name="connsiteY1" fmla="*/ 952 h 5167312"/>
              <a:gd name="connsiteX2" fmla="*/ 1898594 w 8465085"/>
              <a:gd name="connsiteY2" fmla="*/ 0 h 5167312"/>
              <a:gd name="connsiteX3" fmla="*/ 0 w 8465085"/>
              <a:gd name="connsiteY3" fmla="*/ 0 h 5167312"/>
              <a:gd name="connsiteX4" fmla="*/ 221324 w 8465085"/>
              <a:gd name="connsiteY4" fmla="*/ 5167312 h 5167312"/>
              <a:gd name="connsiteX5" fmla="*/ 7243482 w 8465085"/>
              <a:gd name="connsiteY5" fmla="*/ 5167312 h 5167312"/>
              <a:gd name="connsiteX6" fmla="*/ 8465085 w 8465085"/>
              <a:gd name="connsiteY6" fmla="*/ 5167312 h 5167312"/>
              <a:gd name="connsiteX7" fmla="*/ 8465085 w 8465085"/>
              <a:gd name="connsiteY7" fmla="*/ 0 h 5167312"/>
              <a:gd name="connsiteX8" fmla="*/ 7243482 w 8465085"/>
              <a:gd name="connsiteY8" fmla="*/ 0 h 5167312"/>
              <a:gd name="connsiteX9" fmla="*/ 2610976 w 8465085"/>
              <a:gd name="connsiteY9" fmla="*/ 0 h 5167312"/>
              <a:gd name="connsiteX10" fmla="*/ 2610976 w 8465085"/>
              <a:gd name="connsiteY10" fmla="*/ 952 h 5167312"/>
              <a:gd name="connsiteX11" fmla="*/ 2615203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0" y="952"/>
                </a:moveTo>
                <a:lnTo>
                  <a:pt x="1898594" y="952"/>
                </a:lnTo>
                <a:lnTo>
                  <a:pt x="1898594" y="0"/>
                </a:lnTo>
                <a:lnTo>
                  <a:pt x="0" y="0"/>
                </a:lnTo>
                <a:close/>
                <a:moveTo>
                  <a:pt x="221324" y="5167312"/>
                </a:moveTo>
                <a:lnTo>
                  <a:pt x="7243482" y="5167312"/>
                </a:lnTo>
                <a:lnTo>
                  <a:pt x="8465085" y="5167312"/>
                </a:lnTo>
                <a:lnTo>
                  <a:pt x="8465085" y="0"/>
                </a:lnTo>
                <a:lnTo>
                  <a:pt x="7243482" y="0"/>
                </a:lnTo>
                <a:lnTo>
                  <a:pt x="2610976" y="0"/>
                </a:lnTo>
                <a:lnTo>
                  <a:pt x="2610976" y="952"/>
                </a:lnTo>
                <a:lnTo>
                  <a:pt x="2615203" y="952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41614"/>
            <a:ext cx="3409508" cy="3173819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Design Principles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A5AA4-7FE3-441A-35BC-64F472AE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 smtClean="0"/>
              <a:pPr>
                <a:spcAft>
                  <a:spcPts val="600"/>
                </a:spcAft>
              </a:pPr>
              <a:t>4</a:t>
            </a:fld>
            <a:endParaRPr lang="en-GB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070D416-1F60-B748-6E0C-CC4C6429F9B6}"/>
              </a:ext>
            </a:extLst>
          </p:cNvPr>
          <p:cNvSpPr txBox="1">
            <a:spLocks/>
          </p:cNvSpPr>
          <p:nvPr/>
        </p:nvSpPr>
        <p:spPr>
          <a:xfrm>
            <a:off x="7136422" y="1368402"/>
            <a:ext cx="58714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endParaRPr lang="en-GB" sz="6000">
              <a:solidFill>
                <a:srgbClr val="3E69AB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endParaRPr lang="en-GB" sz="6000">
              <a:solidFill>
                <a:srgbClr val="BC88C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5E774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F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C79370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E</a:t>
            </a:r>
            <a:endParaRPr lang="en-GB" sz="6000" dirty="0">
              <a:solidFill>
                <a:srgbClr val="C7937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80CD4-3CAD-9149-8160-B0C10D971FB2}"/>
              </a:ext>
            </a:extLst>
          </p:cNvPr>
          <p:cNvSpPr txBox="1"/>
          <p:nvPr/>
        </p:nvSpPr>
        <p:spPr>
          <a:xfrm>
            <a:off x="7614561" y="2292463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ccurate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2C6689-EFF6-9463-B77E-AC2528F940F0}"/>
              </a:ext>
            </a:extLst>
          </p:cNvPr>
          <p:cNvSpPr txBox="1"/>
          <p:nvPr/>
        </p:nvSpPr>
        <p:spPr>
          <a:xfrm>
            <a:off x="7614564" y="1379949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imple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05BE5A-3183-C58B-AFFB-47208953E702}"/>
              </a:ext>
            </a:extLst>
          </p:cNvPr>
          <p:cNvSpPr txBox="1"/>
          <p:nvPr/>
        </p:nvSpPr>
        <p:spPr>
          <a:xfrm>
            <a:off x="7614560" y="3292087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ast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711077-7A08-D364-59E1-89EDB2CB1EBE}"/>
              </a:ext>
            </a:extLst>
          </p:cNvPr>
          <p:cNvSpPr txBox="1"/>
          <p:nvPr/>
        </p:nvSpPr>
        <p:spPr>
          <a:xfrm>
            <a:off x="7593619" y="4215417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ffective</a:t>
            </a:r>
            <a:endParaRPr lang="en-GB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331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7">
            <a:extLst>
              <a:ext uri="{FF2B5EF4-FFF2-40B4-BE49-F238E27FC236}">
                <a16:creationId xmlns:a16="http://schemas.microsoft.com/office/drawing/2014/main" id="{CDFB25AC-E17E-8DE5-B636-92EB7A9DBE72}"/>
              </a:ext>
            </a:extLst>
          </p:cNvPr>
          <p:cNvSpPr/>
          <p:nvPr/>
        </p:nvSpPr>
        <p:spPr>
          <a:xfrm flipH="1">
            <a:off x="1751797" y="5096898"/>
            <a:ext cx="9423132" cy="151703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612B8-DA81-4311-F16B-7D861DFC1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5</a:t>
            </a:fld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FC67BF-F039-1F98-99B4-1F7796D59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46583" cy="3256514"/>
          </a:xfrm>
        </p:spPr>
        <p:txBody>
          <a:bodyPr>
            <a:normAutofit/>
          </a:bodyPr>
          <a:lstStyle/>
          <a:p>
            <a:r>
              <a:rPr lang="en-GB" dirty="0"/>
              <a:t>Strong CSV typing is captured through semantic headers</a:t>
            </a:r>
          </a:p>
          <a:p>
            <a:pPr lvl="1"/>
            <a:r>
              <a:rPr lang="en-GB" dirty="0"/>
              <a:t>Column Name </a:t>
            </a:r>
          </a:p>
          <a:p>
            <a:pPr lvl="1"/>
            <a:r>
              <a:rPr lang="en-GB" dirty="0"/>
              <a:t>Datatype </a:t>
            </a:r>
          </a:p>
          <a:p>
            <a:pPr lvl="1"/>
            <a:r>
              <a:rPr lang="en-GB" dirty="0"/>
              <a:t>Default Value</a:t>
            </a:r>
          </a:p>
          <a:p>
            <a:pPr lvl="1"/>
            <a:r>
              <a:rPr lang="en-GB" dirty="0"/>
              <a:t>Cell invariants </a:t>
            </a:r>
          </a:p>
          <a:p>
            <a:pPr lvl="1"/>
            <a:r>
              <a:rPr lang="en-GB" dirty="0"/>
              <a:t>Column Invariants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A1E340-1B32-756F-0D73-925E90D9E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846" y="5132797"/>
            <a:ext cx="7157287" cy="1443600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154313B-E9C5-C08C-0881-4664187B3589}"/>
              </a:ext>
            </a:extLst>
          </p:cNvPr>
          <p:cNvSpPr txBox="1">
            <a:spLocks/>
          </p:cNvSpPr>
          <p:nvPr/>
        </p:nvSpPr>
        <p:spPr>
          <a:xfrm>
            <a:off x="5920713" y="1825625"/>
            <a:ext cx="5159943" cy="1855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Settings define file properties</a:t>
            </a:r>
          </a:p>
          <a:p>
            <a:pPr lvl="1"/>
            <a:r>
              <a:rPr lang="en-GB" dirty="0"/>
              <a:t>Presence of blank lines</a:t>
            </a:r>
          </a:p>
          <a:p>
            <a:pPr lvl="1"/>
            <a:r>
              <a:rPr lang="en-GB" dirty="0"/>
              <a:t>Existence of a header row</a:t>
            </a:r>
          </a:p>
          <a:p>
            <a:pPr lvl="1"/>
            <a:r>
              <a:rPr lang="en-GB" dirty="0"/>
              <a:t>Comment string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8294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E30BD-4671-DF78-4000-1A0A51CAE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r>
              <a:rPr lang="en-GB" dirty="0"/>
              <a:t>imple: Ease of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BC85B-3FFE-9795-B5F6-3BE973E77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4970"/>
            <a:ext cx="5040667" cy="3851380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Accessible entry points that abstract from the IO native calls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Out of the box setup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Configurable</a:t>
            </a:r>
          </a:p>
          <a:p>
            <a:r>
              <a:rPr lang="en-GB" dirty="0"/>
              <a:t>Allows direct native calls for better extensibility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F038A-C9A8-4A8E-C1F8-6F920DBD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6</a:t>
            </a:fld>
            <a:endParaRPr lang="en-GB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36033BA-8CBF-E691-D207-2A5B637AE3C4}"/>
              </a:ext>
            </a:extLst>
          </p:cNvPr>
          <p:cNvGrpSpPr/>
          <p:nvPr/>
        </p:nvGrpSpPr>
        <p:grpSpPr>
          <a:xfrm>
            <a:off x="5195730" y="3157452"/>
            <a:ext cx="7747171" cy="2015786"/>
            <a:chOff x="5195730" y="3157452"/>
            <a:chExt cx="7747171" cy="2015786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21D3C05-F4D0-95FC-226C-7F446BAAEF2E}"/>
                </a:ext>
              </a:extLst>
            </p:cNvPr>
            <p:cNvGrpSpPr/>
            <p:nvPr/>
          </p:nvGrpSpPr>
          <p:grpSpPr>
            <a:xfrm>
              <a:off x="5195730" y="3157452"/>
              <a:ext cx="7747171" cy="2015566"/>
              <a:chOff x="4765780" y="3163507"/>
              <a:chExt cx="7747171" cy="2015566"/>
            </a:xfrm>
          </p:grpSpPr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97993153-AD78-395E-9D92-419244D8A694}"/>
                  </a:ext>
                </a:extLst>
              </p:cNvPr>
              <p:cNvSpPr/>
              <p:nvPr/>
            </p:nvSpPr>
            <p:spPr>
              <a:xfrm>
                <a:off x="4765780" y="3169561"/>
                <a:ext cx="1329062" cy="2009511"/>
              </a:xfrm>
              <a:prstGeom prst="triangle">
                <a:avLst>
                  <a:gd name="adj" fmla="val 100000"/>
                </a:avLst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C349A79-FBBC-44CC-5914-38105F00A1D9}"/>
                  </a:ext>
                </a:extLst>
              </p:cNvPr>
              <p:cNvSpPr/>
              <p:nvPr/>
            </p:nvSpPr>
            <p:spPr>
              <a:xfrm>
                <a:off x="6294675" y="3169562"/>
                <a:ext cx="6218276" cy="2009511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3B2DED8-F887-D5CF-7829-6F201E3E4AD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44693" r="14789" b="36505"/>
              <a:stretch/>
            </p:blipFill>
            <p:spPr>
              <a:xfrm>
                <a:off x="6094842" y="3163507"/>
                <a:ext cx="6379166" cy="1148487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E73FE42-66DD-CEC8-1DA9-CEC90757C0BC}"/>
                </a:ext>
              </a:extLst>
            </p:cNvPr>
            <p:cNvSpPr txBox="1"/>
            <p:nvPr/>
          </p:nvSpPr>
          <p:spPr>
            <a:xfrm>
              <a:off x="6304949" y="3597811"/>
              <a:ext cx="137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Cascadia Mono" panose="020B0609020000020004" pitchFamily="49" charset="0"/>
                  <a:ea typeface="Cascadia Mono" panose="020B0609020000020004" pitchFamily="49" charset="0"/>
                  <a:cs typeface="Cascadia Mono" panose="020B0609020000020004" pitchFamily="49" charset="0"/>
                </a:rPr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B046C74-7956-5086-764B-1AA9FF27769E}"/>
                </a:ext>
              </a:extLst>
            </p:cNvPr>
            <p:cNvSpPr txBox="1"/>
            <p:nvPr/>
          </p:nvSpPr>
          <p:spPr>
            <a:xfrm>
              <a:off x="5831024" y="4541276"/>
              <a:ext cx="137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Cascadia Mono" panose="020B0609020000020004" pitchFamily="49" charset="0"/>
                  <a:ea typeface="Cascadia Mono" panose="020B0609020000020004" pitchFamily="49" charset="0"/>
                  <a:cs typeface="Cascadia Mono" panose="020B0609020000020004" pitchFamily="49" charset="0"/>
                </a:rPr>
                <a:t>2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C71FD06-8CA2-9BB7-3658-D498B431A4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-1088" r="8422" b="80934"/>
            <a:stretch/>
          </p:blipFill>
          <p:spPr>
            <a:xfrm>
              <a:off x="6150783" y="4024750"/>
              <a:ext cx="6396279" cy="1148488"/>
            </a:xfrm>
            <a:prstGeom prst="rect">
              <a:avLst/>
            </a:prstGeom>
          </p:spPr>
        </p:pic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21702AA-6F9A-AC92-B7FC-9668A44EF0E4}"/>
              </a:ext>
            </a:extLst>
          </p:cNvPr>
          <p:cNvCxnSpPr>
            <a:cxnSpLocks/>
          </p:cNvCxnSpPr>
          <p:nvPr/>
        </p:nvCxnSpPr>
        <p:spPr>
          <a:xfrm>
            <a:off x="5698347" y="4278867"/>
            <a:ext cx="6933695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2469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B0C944CD-5337-0C83-51F6-A9FE645DA130}"/>
              </a:ext>
            </a:extLst>
          </p:cNvPr>
          <p:cNvSpPr/>
          <p:nvPr/>
        </p:nvSpPr>
        <p:spPr>
          <a:xfrm flipH="1" flipV="1">
            <a:off x="6884153" y="2"/>
            <a:ext cx="7733043" cy="6857998"/>
          </a:xfrm>
          <a:prstGeom prst="parallelogram">
            <a:avLst>
              <a:gd name="adj" fmla="val 15525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9FF253A-398E-6C41-F961-9326345A0645}"/>
              </a:ext>
            </a:extLst>
          </p:cNvPr>
          <p:cNvGrpSpPr/>
          <p:nvPr/>
        </p:nvGrpSpPr>
        <p:grpSpPr>
          <a:xfrm>
            <a:off x="0" y="365123"/>
            <a:ext cx="7416125" cy="1325564"/>
            <a:chOff x="0" y="-1"/>
            <a:chExt cx="7416125" cy="1690689"/>
          </a:xfrm>
          <a:solidFill>
            <a:srgbClr val="1E1E1E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1BB685-7B02-7216-9AD4-154771BE8673}"/>
                </a:ext>
              </a:extLst>
            </p:cNvPr>
            <p:cNvSpPr/>
            <p:nvPr userDrawn="1"/>
          </p:nvSpPr>
          <p:spPr>
            <a:xfrm>
              <a:off x="0" y="0"/>
              <a:ext cx="7206199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F60BCB1-6552-EECE-CD6C-F1561C064462}"/>
                </a:ext>
              </a:extLst>
            </p:cNvPr>
            <p:cNvSpPr/>
            <p:nvPr userDrawn="1"/>
          </p:nvSpPr>
          <p:spPr>
            <a:xfrm flipH="1" flipV="1">
              <a:off x="5950663" y="-1"/>
              <a:ext cx="1465462" cy="1690688"/>
            </a:xfrm>
            <a:prstGeom prst="triangle">
              <a:avLst>
                <a:gd name="adj" fmla="val 1446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r>
              <a:rPr lang="en-GB" dirty="0">
                <a:solidFill>
                  <a:schemeClr val="bg1"/>
                </a:solidFill>
              </a:rPr>
              <a:t>imple: Reporting</a:t>
            </a:r>
            <a:r>
              <a:rPr lang="en-GB" dirty="0"/>
              <a:t> 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8FFE4-E781-3C5D-E833-8B2820D44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6994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Simple and descriptive reporting capabilities</a:t>
            </a:r>
          </a:p>
          <a:p>
            <a:pPr lvl="1"/>
            <a:r>
              <a:rPr lang="en-GB" dirty="0"/>
              <a:t>Short rows</a:t>
            </a:r>
          </a:p>
          <a:p>
            <a:pPr lvl="1"/>
            <a:r>
              <a:rPr lang="en-GB" dirty="0"/>
              <a:t>Implicit type invariant violation</a:t>
            </a:r>
          </a:p>
          <a:p>
            <a:pPr lvl="1"/>
            <a:r>
              <a:rPr lang="en-GB" dirty="0"/>
              <a:t>Custom invariant violations</a:t>
            </a:r>
          </a:p>
          <a:p>
            <a:r>
              <a:rPr lang="en-GB" dirty="0"/>
              <a:t>Provides direct cell locations for correction</a:t>
            </a:r>
          </a:p>
          <a:p>
            <a:r>
              <a:rPr lang="en-GB" dirty="0"/>
              <a:t>Striving to have a strongly-typed CSV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D237E-37FD-74EC-B00A-88D5788E0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b="1" smtClean="0">
                <a:solidFill>
                  <a:schemeClr val="bg1"/>
                </a:solidFill>
              </a:rPr>
              <a:t>7</a:t>
            </a:fld>
            <a:endParaRPr lang="en-GB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8FF40D0-4B0C-67B5-324A-3DD66D6BB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778" y="41396"/>
            <a:ext cx="1963017" cy="6901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F52DE5-C343-FB19-0CA6-F0A57BF6EB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25"/>
          <a:stretch/>
        </p:blipFill>
        <p:spPr>
          <a:xfrm>
            <a:off x="6994728" y="1064502"/>
            <a:ext cx="7640530" cy="5287488"/>
          </a:xfrm>
          <a:prstGeom prst="parallelogram">
            <a:avLst>
              <a:gd name="adj" fmla="val 15494"/>
            </a:avLst>
          </a:prstGeom>
        </p:spPr>
      </p:pic>
    </p:spTree>
    <p:extLst>
      <p:ext uri="{BB962C8B-B14F-4D97-AF65-F5344CB8AC3E}">
        <p14:creationId xmlns:p14="http://schemas.microsoft.com/office/powerpoint/2010/main" val="1129605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arallelogram 24">
            <a:extLst>
              <a:ext uri="{FF2B5EF4-FFF2-40B4-BE49-F238E27FC236}">
                <a16:creationId xmlns:a16="http://schemas.microsoft.com/office/drawing/2014/main" id="{6FD63336-E4D3-EC19-554F-F86108B0D660}"/>
              </a:ext>
            </a:extLst>
          </p:cNvPr>
          <p:cNvSpPr/>
          <p:nvPr/>
        </p:nvSpPr>
        <p:spPr>
          <a:xfrm flipH="1">
            <a:off x="5341064" y="3260600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579B9B1-EAF6-0734-E600-AA41D6EC4A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95"/>
          <a:stretch/>
        </p:blipFill>
        <p:spPr>
          <a:xfrm>
            <a:off x="5775047" y="3503595"/>
            <a:ext cx="5034248" cy="2831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964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Implicit type checks on data imported</a:t>
            </a:r>
          </a:p>
          <a:p>
            <a:pPr lvl="1"/>
            <a:r>
              <a:rPr lang="en-GB" dirty="0"/>
              <a:t>Short Rows</a:t>
            </a:r>
          </a:p>
          <a:p>
            <a:pPr lvl="1"/>
            <a:endParaRPr lang="en-GB" dirty="0"/>
          </a:p>
          <a:p>
            <a:r>
              <a:rPr lang="en-GB" dirty="0"/>
              <a:t>Custom invariants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Cell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Column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Row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File Invariants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8</a:t>
            </a:fld>
            <a:endParaRPr lang="en-GB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3893FEEE-A857-8561-0A7C-DD3EA071098C}"/>
              </a:ext>
            </a:extLst>
          </p:cNvPr>
          <p:cNvSpPr/>
          <p:nvPr/>
        </p:nvSpPr>
        <p:spPr>
          <a:xfrm flipH="1">
            <a:off x="5341065" y="2264805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90DB1D36-CE52-27D7-A6E2-327F9BED61CB}"/>
              </a:ext>
            </a:extLst>
          </p:cNvPr>
          <p:cNvSpPr/>
          <p:nvPr/>
        </p:nvSpPr>
        <p:spPr>
          <a:xfrm flipH="1">
            <a:off x="5341064" y="4298859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768D283C-E1FE-6266-BAEB-A1ED4C5567FF}"/>
              </a:ext>
            </a:extLst>
          </p:cNvPr>
          <p:cNvSpPr/>
          <p:nvPr/>
        </p:nvSpPr>
        <p:spPr>
          <a:xfrm flipH="1">
            <a:off x="5341064" y="5297681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9E3C0D-91C3-A48E-BF84-D746281A035D}"/>
              </a:ext>
            </a:extLst>
          </p:cNvPr>
          <p:cNvSpPr txBox="1"/>
          <p:nvPr/>
        </p:nvSpPr>
        <p:spPr>
          <a:xfrm>
            <a:off x="5413730" y="2231539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FD371-990D-9A50-E1F1-B1B749B1EFCE}"/>
              </a:ext>
            </a:extLst>
          </p:cNvPr>
          <p:cNvSpPr txBox="1"/>
          <p:nvPr/>
        </p:nvSpPr>
        <p:spPr>
          <a:xfrm>
            <a:off x="5413730" y="3217062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DF4D8-0757-5982-555C-CAA3DADA7A8D}"/>
              </a:ext>
            </a:extLst>
          </p:cNvPr>
          <p:cNvSpPr txBox="1"/>
          <p:nvPr/>
        </p:nvSpPr>
        <p:spPr>
          <a:xfrm>
            <a:off x="5413729" y="4277311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0D519E-1E4C-D8FB-8F5B-2FCDA4429422}"/>
              </a:ext>
            </a:extLst>
          </p:cNvPr>
          <p:cNvSpPr txBox="1"/>
          <p:nvPr/>
        </p:nvSpPr>
        <p:spPr>
          <a:xfrm>
            <a:off x="5413729" y="5264415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7ADE5F2-D449-F4B8-8993-29086210DA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65477" r="47936" b="-2332"/>
          <a:stretch/>
        </p:blipFill>
        <p:spPr>
          <a:xfrm>
            <a:off x="5681749" y="2463048"/>
            <a:ext cx="4964048" cy="28937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7D53ABB-DC0A-68C9-F45A-1D6D1B3B27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4492" y="4511968"/>
            <a:ext cx="4477375" cy="32389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2F00663-08D8-1864-EBE3-32D9A4EE1D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2660" y="5548898"/>
            <a:ext cx="4858428" cy="26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079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>
            <a:extLst>
              <a:ext uri="{FF2B5EF4-FFF2-40B4-BE49-F238E27FC236}">
                <a16:creationId xmlns:a16="http://schemas.microsoft.com/office/drawing/2014/main" id="{734A09B7-9117-7370-9BAA-AA74EC40B36F}"/>
              </a:ext>
            </a:extLst>
          </p:cNvPr>
          <p:cNvSpPr/>
          <p:nvPr/>
        </p:nvSpPr>
        <p:spPr>
          <a:xfrm flipH="1">
            <a:off x="6116628" y="2090273"/>
            <a:ext cx="4628083" cy="4086690"/>
          </a:xfrm>
          <a:prstGeom prst="parallelogram">
            <a:avLst>
              <a:gd name="adj" fmla="val 19481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Cell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964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Invariants that act upon cells directly</a:t>
            </a:r>
          </a:p>
          <a:p>
            <a:r>
              <a:rPr lang="en-GB" dirty="0"/>
              <a:t>Embedded with the header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Upper/Lower bounds</a:t>
            </a:r>
          </a:p>
          <a:p>
            <a:pPr lvl="1"/>
            <a:r>
              <a:rPr lang="en-GB" dirty="0"/>
              <a:t>Text validation</a:t>
            </a:r>
          </a:p>
          <a:p>
            <a:pPr lvl="1"/>
            <a:r>
              <a:rPr lang="en-GB" dirty="0"/>
              <a:t>Specific value enforcement </a:t>
            </a:r>
          </a:p>
          <a:p>
            <a:pPr lvl="1"/>
            <a:r>
              <a:rPr lang="en-GB" dirty="0"/>
              <a:t>etc…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9</a:t>
            </a:fld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DEFCBCF-923B-A563-BDB2-AB13B3209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056" y="2444260"/>
            <a:ext cx="3117226" cy="337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25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1">
      <a:dk1>
        <a:srgbClr val="2E2E2E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747</TotalTime>
  <Words>411</Words>
  <Application>Microsoft Office PowerPoint</Application>
  <PresentationFormat>Widescreen</PresentationFormat>
  <Paragraphs>148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Cascadia Mono</vt:lpstr>
      <vt:lpstr>Office Theme</vt:lpstr>
      <vt:lpstr>Specification-based CSV Support  in VDM</vt:lpstr>
      <vt:lpstr>Introduction</vt:lpstr>
      <vt:lpstr>Standard VDM CSV Library</vt:lpstr>
      <vt:lpstr>Design Principles</vt:lpstr>
      <vt:lpstr>Setup</vt:lpstr>
      <vt:lpstr>Simple: Ease of Use</vt:lpstr>
      <vt:lpstr>Simple: Reporting </vt:lpstr>
      <vt:lpstr>Accurate</vt:lpstr>
      <vt:lpstr>Accurate: Cell Invariant</vt:lpstr>
      <vt:lpstr>Accurate: Column Invariant</vt:lpstr>
      <vt:lpstr>Accurate: Row Invariant</vt:lpstr>
      <vt:lpstr>Accurate: File Invariant</vt:lpstr>
      <vt:lpstr>Fast</vt:lpstr>
      <vt:lpstr>Effective</vt:lpstr>
      <vt:lpstr>Library Architecture </vt:lpstr>
      <vt:lpstr>Future Work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Specification-based CSV Support  in VDM</dc:title>
  <dc:creator>Aaron Buhagiar (PGR)</dc:creator>
  <cp:lastModifiedBy>Aaron Buhagiar (PGR)</cp:lastModifiedBy>
  <cp:revision>6</cp:revision>
  <dcterms:created xsi:type="dcterms:W3CDTF">2023-02-28T18:54:15Z</dcterms:created>
  <dcterms:modified xsi:type="dcterms:W3CDTF">2023-03-03T13:02:56Z</dcterms:modified>
</cp:coreProperties>
</file>

<file path=docProps/thumbnail.jpeg>
</file>